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96" r:id="rId4"/>
  </p:sldMasterIdLst>
  <p:notesMasterIdLst>
    <p:notesMasterId r:id="rId22"/>
  </p:notesMasterIdLst>
  <p:sldIdLst>
    <p:sldId id="306" r:id="rId5"/>
    <p:sldId id="313" r:id="rId6"/>
    <p:sldId id="307" r:id="rId7"/>
    <p:sldId id="308" r:id="rId8"/>
    <p:sldId id="318" r:id="rId9"/>
    <p:sldId id="309" r:id="rId10"/>
    <p:sldId id="315" r:id="rId11"/>
    <p:sldId id="294" r:id="rId12"/>
    <p:sldId id="316" r:id="rId13"/>
    <p:sldId id="317" r:id="rId14"/>
    <p:sldId id="321" r:id="rId15"/>
    <p:sldId id="322" r:id="rId16"/>
    <p:sldId id="295" r:id="rId17"/>
    <p:sldId id="314" r:id="rId18"/>
    <p:sldId id="319" r:id="rId19"/>
    <p:sldId id="320" r:id="rId20"/>
    <p:sldId id="31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 autoAdjust="0"/>
    <p:restoredTop sz="84957" autoAdjust="0"/>
  </p:normalViewPr>
  <p:slideViewPr>
    <p:cSldViewPr snapToGrid="0">
      <p:cViewPr>
        <p:scale>
          <a:sx n="89" d="100"/>
          <a:sy n="89" d="100"/>
        </p:scale>
        <p:origin x="232" y="448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microsoft.com/office/2018/10/relationships/authors" Target="authors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image" Target="../media/image1.jp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image" Target="../media/image1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72703F-EB58-4B0C-8B2A-EDF2A51B2C6C}" type="doc">
      <dgm:prSet loTypeId="urn:microsoft.com/office/officeart/2019/1/layout/PeoplePortraitsList" loCatId="profile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E293C9C-50F7-4DF0-A45F-EF6AA41E15B2}">
      <dgm:prSet/>
      <dgm:spPr/>
      <dgm:t>
        <a:bodyPr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dirty="0" err="1">
              <a:solidFill>
                <a:schemeClr val="bg1"/>
              </a:solidFill>
            </a:rPr>
            <a:t>Rashi</a:t>
          </a:r>
          <a:r>
            <a:rPr lang="en-US" dirty="0">
              <a:solidFill>
                <a:schemeClr val="bg1"/>
              </a:solidFill>
            </a:rPr>
            <a:t> </a:t>
          </a:r>
          <a:r>
            <a:rPr lang="en-US" dirty="0" err="1">
              <a:solidFill>
                <a:schemeClr val="bg1"/>
              </a:solidFill>
            </a:rPr>
            <a:t>Pachino</a:t>
          </a:r>
          <a:endParaRPr lang="en-US" dirty="0">
            <a:solidFill>
              <a:schemeClr val="bg1"/>
            </a:solidFill>
          </a:endParaRPr>
        </a:p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dirty="0">
              <a:solidFill>
                <a:schemeClr val="bg1"/>
              </a:solidFill>
            </a:rPr>
            <a:t>345174478</a:t>
          </a:r>
        </a:p>
      </dgm:t>
    </dgm:pt>
    <dgm:pt modelId="{04936CC5-1B2F-4620-ABDF-F195956C3F4A}" type="parTrans" cxnId="{A7E7000F-0D10-4D88-844F-C9CB2A6A39DA}">
      <dgm:prSet/>
      <dgm:spPr/>
      <dgm:t>
        <a:bodyPr/>
        <a:lstStyle/>
        <a:p>
          <a:endParaRPr lang="en-US"/>
        </a:p>
      </dgm:t>
    </dgm:pt>
    <dgm:pt modelId="{E019F05B-61F4-4915-9D10-5D6F328EA591}" type="sibTrans" cxnId="{A7E7000F-0D10-4D88-844F-C9CB2A6A39DA}">
      <dgm:prSet/>
      <dgm:spPr/>
      <dgm:t>
        <a:bodyPr/>
        <a:lstStyle/>
        <a:p>
          <a:endParaRPr lang="en-US"/>
        </a:p>
      </dgm:t>
    </dgm:pt>
    <dgm:pt modelId="{DA3F2F2F-B5A8-4CFD-ABCE-1BC48CD913AF}">
      <dgm:prSet/>
      <dgm:spPr/>
      <dgm:t>
        <a:bodyPr/>
        <a:lstStyle/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dirty="0">
              <a:solidFill>
                <a:schemeClr val="bg1"/>
              </a:solidFill>
            </a:rPr>
            <a:t>Noah Weiss</a:t>
          </a:r>
        </a:p>
        <a:p>
          <a:pPr algn="ctr">
            <a:lnSpc>
              <a:spcPct val="100000"/>
            </a:lnSpc>
            <a:defRPr b="1" spc="20">
              <a:latin typeface="+mj-lt"/>
            </a:defRPr>
          </a:pPr>
          <a:r>
            <a:rPr lang="en-US" dirty="0">
              <a:solidFill>
                <a:schemeClr val="bg1"/>
              </a:solidFill>
            </a:rPr>
            <a:t>326876786</a:t>
          </a:r>
          <a:br>
            <a:rPr lang="en-US" dirty="0">
              <a:solidFill>
                <a:schemeClr val="bg1"/>
              </a:solidFill>
            </a:rPr>
          </a:br>
          <a:endParaRPr lang="en-US" dirty="0">
            <a:solidFill>
              <a:schemeClr val="bg1"/>
            </a:solidFill>
          </a:endParaRPr>
        </a:p>
      </dgm:t>
    </dgm:pt>
    <dgm:pt modelId="{D4AFA5E0-6624-49A6-B10B-4FFA7483C001}" type="parTrans" cxnId="{307321D6-32A9-4F29-A35B-8328C6417311}">
      <dgm:prSet/>
      <dgm:spPr/>
      <dgm:t>
        <a:bodyPr/>
        <a:lstStyle/>
        <a:p>
          <a:endParaRPr lang="en-US"/>
        </a:p>
      </dgm:t>
    </dgm:pt>
    <dgm:pt modelId="{038FE749-6004-418E-86C7-7C1B1D7930F4}" type="sibTrans" cxnId="{307321D6-32A9-4F29-A35B-8328C6417311}">
      <dgm:prSet/>
      <dgm:spPr/>
      <dgm:t>
        <a:bodyPr/>
        <a:lstStyle/>
        <a:p>
          <a:endParaRPr lang="en-US"/>
        </a:p>
      </dgm:t>
    </dgm:pt>
    <dgm:pt modelId="{BF30E86D-EAFC-44CE-B56C-D7C5EC7742F3}" type="pres">
      <dgm:prSet presAssocID="{5C72703F-EB58-4B0C-8B2A-EDF2A51B2C6C}" presName="root" presStyleCnt="0">
        <dgm:presLayoutVars>
          <dgm:dir/>
          <dgm:resizeHandles val="exact"/>
        </dgm:presLayoutVars>
      </dgm:prSet>
      <dgm:spPr/>
    </dgm:pt>
    <dgm:pt modelId="{E40BB94D-AE1C-4F05-8AA5-E9FA9A8CCCDE}" type="pres">
      <dgm:prSet presAssocID="{1E293C9C-50F7-4DF0-A45F-EF6AA41E15B2}" presName="compNode" presStyleCnt="0"/>
      <dgm:spPr/>
    </dgm:pt>
    <dgm:pt modelId="{1BC7C3C6-BE78-4F0A-9E69-54742F1AA0F3}" type="pres">
      <dgm:prSet presAssocID="{1E293C9C-50F7-4DF0-A45F-EF6AA41E15B2}" presName="topSpace" presStyleCnt="0"/>
      <dgm:spPr/>
    </dgm:pt>
    <dgm:pt modelId="{25238F18-07B8-41D8-8BD9-9F8514E8F9C4}" type="pres">
      <dgm:prSet presAssocID="{1E293C9C-50F7-4DF0-A45F-EF6AA41E15B2}" presName="photoElip" presStyleLbl="node1" presStyleIdx="0" presStyleCnt="2" custScaleX="130326" custScaleY="146617" custLinFactNeighborX="3682" custLinFactNeighborY="-5464"/>
      <dgm:spPr>
        <a:prstGeom prst="rect">
          <a:avLst/>
        </a:prstGeom>
        <a:blipFill>
          <a:blip xmlns:r="http://schemas.openxmlformats.org/officeDocument/2006/relationships" r:embed="rId1"/>
          <a:srcRect/>
          <a:stretch>
            <a:fillRect t="-6000" b="-6000"/>
          </a:stretch>
        </a:blipFill>
        <a:ln>
          <a:noFill/>
        </a:ln>
      </dgm:spPr>
    </dgm:pt>
    <dgm:pt modelId="{6FFE343B-847F-4D3F-A2F9-B95E826EC656}" type="pres">
      <dgm:prSet presAssocID="{1E293C9C-50F7-4DF0-A45F-EF6AA41E15B2}" presName="iconSpace" presStyleCnt="0"/>
      <dgm:spPr/>
    </dgm:pt>
    <dgm:pt modelId="{866F95BB-E9D9-40E2-AB9F-99D5F69BA82A}" type="pres">
      <dgm:prSet presAssocID="{1E293C9C-50F7-4DF0-A45F-EF6AA41E15B2}" presName="nameTx" presStyleLbl="revTx" presStyleIdx="0" presStyleCnt="4" custLinFactNeighborY="44680">
        <dgm:presLayoutVars>
          <dgm:chMax val="0"/>
          <dgm:chPref val="0"/>
        </dgm:presLayoutVars>
      </dgm:prSet>
      <dgm:spPr/>
    </dgm:pt>
    <dgm:pt modelId="{B22197FE-7BF1-485D-9B2D-0AD12CF41435}" type="pres">
      <dgm:prSet presAssocID="{1E293C9C-50F7-4DF0-A45F-EF6AA41E15B2}" presName="txSpace" presStyleCnt="0"/>
      <dgm:spPr/>
    </dgm:pt>
    <dgm:pt modelId="{1223E777-77CB-4A9A-BF21-12B513842696}" type="pres">
      <dgm:prSet presAssocID="{1E293C9C-50F7-4DF0-A45F-EF6AA41E15B2}" presName="desTx" presStyleLbl="revTx" presStyleIdx="1" presStyleCnt="4">
        <dgm:presLayoutVars/>
      </dgm:prSet>
      <dgm:spPr/>
    </dgm:pt>
    <dgm:pt modelId="{48A93FE3-F550-4840-B560-2DB8553BED7D}" type="pres">
      <dgm:prSet presAssocID="{1E293C9C-50F7-4DF0-A45F-EF6AA41E15B2}" presName="bottSpace" presStyleCnt="0"/>
      <dgm:spPr/>
    </dgm:pt>
    <dgm:pt modelId="{DCDF700C-8587-4AD0-95CF-A8CEBB3AD30B}" type="pres">
      <dgm:prSet presAssocID="{E019F05B-61F4-4915-9D10-5D6F328EA591}" presName="sibTrans" presStyleCnt="0"/>
      <dgm:spPr/>
    </dgm:pt>
    <dgm:pt modelId="{D5C9CF54-A3DB-4262-A188-C006BBF08A29}" type="pres">
      <dgm:prSet presAssocID="{DA3F2F2F-B5A8-4CFD-ABCE-1BC48CD913AF}" presName="compNode" presStyleCnt="0"/>
      <dgm:spPr/>
    </dgm:pt>
    <dgm:pt modelId="{EB21A753-DAF6-4914-9F97-D017DE4534D0}" type="pres">
      <dgm:prSet presAssocID="{DA3F2F2F-B5A8-4CFD-ABCE-1BC48CD913AF}" presName="topSpace" presStyleCnt="0"/>
      <dgm:spPr/>
    </dgm:pt>
    <dgm:pt modelId="{418E44D8-60E4-4008-9F09-1A652C62E8A6}" type="pres">
      <dgm:prSet presAssocID="{DA3F2F2F-B5A8-4CFD-ABCE-1BC48CD913AF}" presName="photoElip" presStyleLbl="node1" presStyleIdx="1" presStyleCnt="2" custScaleX="130326" custScaleY="146617" custLinFactNeighborX="2791" custLinFactNeighborY="-5464"/>
      <dgm:spPr>
        <a:prstGeom prst="rect">
          <a:avLst/>
        </a:prstGeom>
        <a:blipFill>
          <a:blip xmlns:r="http://schemas.openxmlformats.org/officeDocument/2006/relationships" r:embed="rId2"/>
          <a:srcRect/>
          <a:stretch>
            <a:fillRect t="-17000" b="-17000"/>
          </a:stretch>
        </a:blipFill>
        <a:ln>
          <a:noFill/>
        </a:ln>
      </dgm:spPr>
    </dgm:pt>
    <dgm:pt modelId="{51349271-76B0-4CC0-A678-325A9A4D3475}" type="pres">
      <dgm:prSet presAssocID="{DA3F2F2F-B5A8-4CFD-ABCE-1BC48CD913AF}" presName="iconSpace" presStyleCnt="0"/>
      <dgm:spPr/>
    </dgm:pt>
    <dgm:pt modelId="{9B5C14B8-8D61-4009-9F8C-194486F530FA}" type="pres">
      <dgm:prSet presAssocID="{DA3F2F2F-B5A8-4CFD-ABCE-1BC48CD913AF}" presName="nameTx" presStyleLbl="revTx" presStyleIdx="2" presStyleCnt="4" custLinFactNeighborY="44680">
        <dgm:presLayoutVars>
          <dgm:chMax val="0"/>
          <dgm:chPref val="0"/>
        </dgm:presLayoutVars>
      </dgm:prSet>
      <dgm:spPr/>
    </dgm:pt>
    <dgm:pt modelId="{7C23080D-6185-431F-BAF8-5277AA3C0E29}" type="pres">
      <dgm:prSet presAssocID="{DA3F2F2F-B5A8-4CFD-ABCE-1BC48CD913AF}" presName="txSpace" presStyleCnt="0"/>
      <dgm:spPr/>
    </dgm:pt>
    <dgm:pt modelId="{EE420F84-477D-4635-BEF8-66426E9A259D}" type="pres">
      <dgm:prSet presAssocID="{DA3F2F2F-B5A8-4CFD-ABCE-1BC48CD913AF}" presName="desTx" presStyleLbl="revTx" presStyleIdx="3" presStyleCnt="4">
        <dgm:presLayoutVars/>
      </dgm:prSet>
      <dgm:spPr/>
    </dgm:pt>
    <dgm:pt modelId="{DB61A93F-5AE0-4A97-AFE4-E1EA7F61D044}" type="pres">
      <dgm:prSet presAssocID="{DA3F2F2F-B5A8-4CFD-ABCE-1BC48CD913AF}" presName="bottSpace" presStyleCnt="0"/>
      <dgm:spPr/>
    </dgm:pt>
  </dgm:ptLst>
  <dgm:cxnLst>
    <dgm:cxn modelId="{A7E7000F-0D10-4D88-844F-C9CB2A6A39DA}" srcId="{5C72703F-EB58-4B0C-8B2A-EDF2A51B2C6C}" destId="{1E293C9C-50F7-4DF0-A45F-EF6AA41E15B2}" srcOrd="0" destOrd="0" parTransId="{04936CC5-1B2F-4620-ABDF-F195956C3F4A}" sibTransId="{E019F05B-61F4-4915-9D10-5D6F328EA591}"/>
    <dgm:cxn modelId="{540FED75-CB4E-4EAD-804F-81226869B095}" type="presOf" srcId="{1E293C9C-50F7-4DF0-A45F-EF6AA41E15B2}" destId="{866F95BB-E9D9-40E2-AB9F-99D5F69BA82A}" srcOrd="0" destOrd="0" presId="urn:microsoft.com/office/officeart/2019/1/layout/PeoplePortraitsList"/>
    <dgm:cxn modelId="{103DE3A3-70BD-4C08-B354-5518A18B954E}" type="presOf" srcId="{DA3F2F2F-B5A8-4CFD-ABCE-1BC48CD913AF}" destId="{9B5C14B8-8D61-4009-9F8C-194486F530FA}" srcOrd="0" destOrd="0" presId="urn:microsoft.com/office/officeart/2019/1/layout/PeoplePortraitsList"/>
    <dgm:cxn modelId="{307321D6-32A9-4F29-A35B-8328C6417311}" srcId="{5C72703F-EB58-4B0C-8B2A-EDF2A51B2C6C}" destId="{DA3F2F2F-B5A8-4CFD-ABCE-1BC48CD913AF}" srcOrd="1" destOrd="0" parTransId="{D4AFA5E0-6624-49A6-B10B-4FFA7483C001}" sibTransId="{038FE749-6004-418E-86C7-7C1B1D7930F4}"/>
    <dgm:cxn modelId="{74A68EEE-876E-4134-B088-DC53246E11FE}" type="presOf" srcId="{5C72703F-EB58-4B0C-8B2A-EDF2A51B2C6C}" destId="{BF30E86D-EAFC-44CE-B56C-D7C5EC7742F3}" srcOrd="0" destOrd="0" presId="urn:microsoft.com/office/officeart/2019/1/layout/PeoplePortraitsList"/>
    <dgm:cxn modelId="{E4C40201-6BC4-420D-A8E7-A3465911B5D7}" type="presParOf" srcId="{BF30E86D-EAFC-44CE-B56C-D7C5EC7742F3}" destId="{E40BB94D-AE1C-4F05-8AA5-E9FA9A8CCCDE}" srcOrd="0" destOrd="0" presId="urn:microsoft.com/office/officeart/2019/1/layout/PeoplePortraitsList"/>
    <dgm:cxn modelId="{DF091FE9-5356-4A17-932D-C2EAD2530E8C}" type="presParOf" srcId="{E40BB94D-AE1C-4F05-8AA5-E9FA9A8CCCDE}" destId="{1BC7C3C6-BE78-4F0A-9E69-54742F1AA0F3}" srcOrd="0" destOrd="0" presId="urn:microsoft.com/office/officeart/2019/1/layout/PeoplePortraitsList"/>
    <dgm:cxn modelId="{43A6DAE1-8229-474F-B737-E5233B5044F7}" type="presParOf" srcId="{E40BB94D-AE1C-4F05-8AA5-E9FA9A8CCCDE}" destId="{25238F18-07B8-41D8-8BD9-9F8514E8F9C4}" srcOrd="1" destOrd="0" presId="urn:microsoft.com/office/officeart/2019/1/layout/PeoplePortraitsList"/>
    <dgm:cxn modelId="{811B328F-D513-4A25-BB09-9EDD8689ED34}" type="presParOf" srcId="{E40BB94D-AE1C-4F05-8AA5-E9FA9A8CCCDE}" destId="{6FFE343B-847F-4D3F-A2F9-B95E826EC656}" srcOrd="2" destOrd="0" presId="urn:microsoft.com/office/officeart/2019/1/layout/PeoplePortraitsList"/>
    <dgm:cxn modelId="{B86088D4-B825-4152-895F-72CD7428D68F}" type="presParOf" srcId="{E40BB94D-AE1C-4F05-8AA5-E9FA9A8CCCDE}" destId="{866F95BB-E9D9-40E2-AB9F-99D5F69BA82A}" srcOrd="3" destOrd="0" presId="urn:microsoft.com/office/officeart/2019/1/layout/PeoplePortraitsList"/>
    <dgm:cxn modelId="{9DF4ADBA-E8BF-45F3-B4C1-57BC4E46838A}" type="presParOf" srcId="{E40BB94D-AE1C-4F05-8AA5-E9FA9A8CCCDE}" destId="{B22197FE-7BF1-485D-9B2D-0AD12CF41435}" srcOrd="4" destOrd="0" presId="urn:microsoft.com/office/officeart/2019/1/layout/PeoplePortraitsList"/>
    <dgm:cxn modelId="{AE599A69-85C5-4380-827C-D751478A667D}" type="presParOf" srcId="{E40BB94D-AE1C-4F05-8AA5-E9FA9A8CCCDE}" destId="{1223E777-77CB-4A9A-BF21-12B513842696}" srcOrd="5" destOrd="0" presId="urn:microsoft.com/office/officeart/2019/1/layout/PeoplePortraitsList"/>
    <dgm:cxn modelId="{F8E06700-DE35-4D59-8FE6-04C15FF36365}" type="presParOf" srcId="{E40BB94D-AE1C-4F05-8AA5-E9FA9A8CCCDE}" destId="{48A93FE3-F550-4840-B560-2DB8553BED7D}" srcOrd="6" destOrd="0" presId="urn:microsoft.com/office/officeart/2019/1/layout/PeoplePortraitsList"/>
    <dgm:cxn modelId="{B3BC6484-B724-49D7-B0A5-B96774D6C5A7}" type="presParOf" srcId="{BF30E86D-EAFC-44CE-B56C-D7C5EC7742F3}" destId="{DCDF700C-8587-4AD0-95CF-A8CEBB3AD30B}" srcOrd="1" destOrd="0" presId="urn:microsoft.com/office/officeart/2019/1/layout/PeoplePortraitsList"/>
    <dgm:cxn modelId="{123A582B-C4F8-4519-967F-856EBB9F6F06}" type="presParOf" srcId="{BF30E86D-EAFC-44CE-B56C-D7C5EC7742F3}" destId="{D5C9CF54-A3DB-4262-A188-C006BBF08A29}" srcOrd="2" destOrd="0" presId="urn:microsoft.com/office/officeart/2019/1/layout/PeoplePortraitsList"/>
    <dgm:cxn modelId="{0A329E61-D0BD-4638-AFBB-ECC1E1BB2FE5}" type="presParOf" srcId="{D5C9CF54-A3DB-4262-A188-C006BBF08A29}" destId="{EB21A753-DAF6-4914-9F97-D017DE4534D0}" srcOrd="0" destOrd="0" presId="urn:microsoft.com/office/officeart/2019/1/layout/PeoplePortraitsList"/>
    <dgm:cxn modelId="{4E8CFC80-611A-4174-A442-0AFBB471F58A}" type="presParOf" srcId="{D5C9CF54-A3DB-4262-A188-C006BBF08A29}" destId="{418E44D8-60E4-4008-9F09-1A652C62E8A6}" srcOrd="1" destOrd="0" presId="urn:microsoft.com/office/officeart/2019/1/layout/PeoplePortraitsList"/>
    <dgm:cxn modelId="{D991B0D3-565F-44D9-A83F-197781E114D0}" type="presParOf" srcId="{D5C9CF54-A3DB-4262-A188-C006BBF08A29}" destId="{51349271-76B0-4CC0-A678-325A9A4D3475}" srcOrd="2" destOrd="0" presId="urn:microsoft.com/office/officeart/2019/1/layout/PeoplePortraitsList"/>
    <dgm:cxn modelId="{7FC54EBB-A416-48DA-AADE-209AE477B46E}" type="presParOf" srcId="{D5C9CF54-A3DB-4262-A188-C006BBF08A29}" destId="{9B5C14B8-8D61-4009-9F8C-194486F530FA}" srcOrd="3" destOrd="0" presId="urn:microsoft.com/office/officeart/2019/1/layout/PeoplePortraitsList"/>
    <dgm:cxn modelId="{2DCC0C79-D17C-4625-A51E-8C6146272B0A}" type="presParOf" srcId="{D5C9CF54-A3DB-4262-A188-C006BBF08A29}" destId="{7C23080D-6185-431F-BAF8-5277AA3C0E29}" srcOrd="4" destOrd="0" presId="urn:microsoft.com/office/officeart/2019/1/layout/PeoplePortraitsList"/>
    <dgm:cxn modelId="{A2D210FF-C687-4AED-82B0-395AAD28B698}" type="presParOf" srcId="{D5C9CF54-A3DB-4262-A188-C006BBF08A29}" destId="{EE420F84-477D-4635-BEF8-66426E9A259D}" srcOrd="5" destOrd="0" presId="urn:microsoft.com/office/officeart/2019/1/layout/PeoplePortraitsList"/>
    <dgm:cxn modelId="{948ADD0E-8022-4129-AB57-AF1F16DEEC20}" type="presParOf" srcId="{D5C9CF54-A3DB-4262-A188-C006BBF08A29}" destId="{DB61A93F-5AE0-4A97-AFE4-E1EA7F61D044}" srcOrd="6" destOrd="0" presId="urn:microsoft.com/office/officeart/2019/1/layout/PeoplePortraits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238F18-07B8-41D8-8BD9-9F8514E8F9C4}">
      <dsp:nvSpPr>
        <dsp:cNvPr id="0" name=""/>
        <dsp:cNvSpPr/>
      </dsp:nvSpPr>
      <dsp:spPr>
        <a:xfrm>
          <a:off x="2947033" y="368939"/>
          <a:ext cx="2194559" cy="2468883"/>
        </a:xfrm>
        <a:prstGeom prst="rect">
          <a:avLst/>
        </a:prstGeom>
        <a:blipFill>
          <a:blip xmlns:r="http://schemas.openxmlformats.org/officeDocument/2006/relationships" r:embed="rId1"/>
          <a:srcRect/>
          <a:stretch>
            <a:fillRect t="-6000" b="-6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6F95BB-E9D9-40E2-AB9F-99D5F69BA82A}">
      <dsp:nvSpPr>
        <dsp:cNvPr id="0" name=""/>
        <dsp:cNvSpPr/>
      </dsp:nvSpPr>
      <dsp:spPr>
        <a:xfrm>
          <a:off x="2788030" y="3081438"/>
          <a:ext cx="2388563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400" kern="1200" dirty="0" err="1">
              <a:solidFill>
                <a:schemeClr val="bg1"/>
              </a:solidFill>
            </a:rPr>
            <a:t>Rashi</a:t>
          </a:r>
          <a:r>
            <a:rPr lang="en-US" sz="1400" kern="1200" dirty="0">
              <a:solidFill>
                <a:schemeClr val="bg1"/>
              </a:solidFill>
            </a:rPr>
            <a:t> </a:t>
          </a:r>
          <a:r>
            <a:rPr lang="en-US" sz="1400" kern="1200" dirty="0" err="1">
              <a:solidFill>
                <a:schemeClr val="bg1"/>
              </a:solidFill>
            </a:rPr>
            <a:t>Pachino</a:t>
          </a:r>
          <a:endParaRPr lang="en-US" sz="1400" kern="1200" dirty="0">
            <a:solidFill>
              <a:schemeClr val="bg1"/>
            </a:solidFill>
          </a:endParaRPr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400" kern="1200" dirty="0">
              <a:solidFill>
                <a:schemeClr val="bg1"/>
              </a:solidFill>
            </a:rPr>
            <a:t>345174478</a:t>
          </a:r>
        </a:p>
      </dsp:txBody>
      <dsp:txXfrm>
        <a:off x="2788030" y="3081438"/>
        <a:ext cx="2388563" cy="487349"/>
      </dsp:txXfrm>
    </dsp:sp>
    <dsp:sp modelId="{1223E777-77CB-4A9A-BF21-12B513842696}">
      <dsp:nvSpPr>
        <dsp:cNvPr id="0" name=""/>
        <dsp:cNvSpPr/>
      </dsp:nvSpPr>
      <dsp:spPr>
        <a:xfrm>
          <a:off x="2788030" y="3416310"/>
          <a:ext cx="2388563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8E44D8-60E4-4008-9F09-1A652C62E8A6}">
      <dsp:nvSpPr>
        <dsp:cNvPr id="0" name=""/>
        <dsp:cNvSpPr/>
      </dsp:nvSpPr>
      <dsp:spPr>
        <a:xfrm>
          <a:off x="5738592" y="368939"/>
          <a:ext cx="2194559" cy="2468883"/>
        </a:xfrm>
        <a:prstGeom prst="rect">
          <a:avLst/>
        </a:prstGeom>
        <a:blipFill>
          <a:blip xmlns:r="http://schemas.openxmlformats.org/officeDocument/2006/relationships" r:embed="rId2"/>
          <a:srcRect/>
          <a:stretch>
            <a:fillRect t="-17000" b="-17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5C14B8-8D61-4009-9F8C-194486F530FA}">
      <dsp:nvSpPr>
        <dsp:cNvPr id="0" name=""/>
        <dsp:cNvSpPr/>
      </dsp:nvSpPr>
      <dsp:spPr>
        <a:xfrm>
          <a:off x="5594592" y="3081438"/>
          <a:ext cx="2388563" cy="4873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400" kern="1200" dirty="0">
              <a:solidFill>
                <a:schemeClr val="bg1"/>
              </a:solidFill>
            </a:rPr>
            <a:t>Noah Weiss</a:t>
          </a:r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en-US" sz="1400" kern="1200" dirty="0">
              <a:solidFill>
                <a:schemeClr val="bg1"/>
              </a:solidFill>
            </a:rPr>
            <a:t>326876786</a:t>
          </a:r>
          <a:br>
            <a:rPr lang="en-US" sz="1400" kern="1200" dirty="0">
              <a:solidFill>
                <a:schemeClr val="bg1"/>
              </a:solidFill>
            </a:rPr>
          </a:br>
          <a:endParaRPr lang="en-US" sz="1400" kern="1200" dirty="0">
            <a:solidFill>
              <a:schemeClr val="bg1"/>
            </a:solidFill>
          </a:endParaRPr>
        </a:p>
      </dsp:txBody>
      <dsp:txXfrm>
        <a:off x="5594592" y="3081438"/>
        <a:ext cx="2388563" cy="487349"/>
      </dsp:txXfrm>
    </dsp:sp>
    <dsp:sp modelId="{EE420F84-477D-4635-BEF8-66426E9A259D}">
      <dsp:nvSpPr>
        <dsp:cNvPr id="0" name=""/>
        <dsp:cNvSpPr/>
      </dsp:nvSpPr>
      <dsp:spPr>
        <a:xfrm>
          <a:off x="5594592" y="3416310"/>
          <a:ext cx="2388563" cy="60374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9/1/layout/PeoplePortraitsList">
  <dgm:title val="People Portrait List"/>
  <dgm:desc val="People Portrait List"/>
  <dgm:catLst>
    <dgm:cat type="list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/>
      <dgm:constr type="w" for="ch" forName="compNode" refType="h" refFor="ch" refForName="compNode" fact="0.55"/>
      <dgm:constr type="w" for="ch" forName="sibTrans" refType="w" refFor="ch" refForName="compNode" fact="0.175"/>
      <dgm:constr type="primFontSz" for="des" forName="nameTx" val="18"/>
      <dgm:constr type="primFontSz" for="des" forName="desTx" refType="primFontSz" refFor="des" refForName="nameTx" op="lte" fact="0.75"/>
      <dgm:constr type="h" for="des" forName="topSpace" op="equ"/>
      <dgm:constr type="h" for="des" forName="compNode" op="equ"/>
      <dgm:constr type="h" for="des" forName="photoElip" op="equ"/>
      <dgm:constr type="w" for="des" forName="photoElip" op="equ"/>
      <dgm:constr type="l" for="des" forName="photoElip" op="equ"/>
      <dgm:constr type="h" for="des" forName="iconSpace" op="equ"/>
      <dgm:constr type="h" for="des" forName="nameTx" op="equ"/>
      <dgm:constr type="h" for="des" forName="txSpace" op="equ"/>
      <dgm:constr type="h" for="des" forName="desTx" op="equ"/>
      <dgm:constr type="h" for="des" forName="bottSpace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topSpace" refType="w"/>
          <dgm:constr type="h" for="ch" forName="topSpace" refType="h" fact="0.187"/>
          <dgm:constr type="l" for="ch" forName="topSpace"/>
          <dgm:constr type="w" for="ch" forName="photoElip" refType="h" refFor="ch" refForName="photoElip"/>
          <dgm:constr type="h" for="ch" forName="photoElip" val="46.775"/>
          <dgm:constr type="t" for="ch" forName="photoElip" refType="b" refFor="ch" refForName="topSpace"/>
          <dgm:constr type="ctrX" for="ch" forName="photoElip" refType="w" fact="0.5"/>
          <dgm:constr type="w" for="ch" forName="iconSpace" refType="w"/>
          <dgm:constr type="h" for="ch" forName="iconSpace" refType="h" fact="0.075"/>
          <dgm:constr type="l" for="ch" forName="iconSpace"/>
          <dgm:constr type="t" for="ch" forName="iconSpace" refType="b" refFor="ch" refForName="photoElip"/>
          <dgm:constr type="w" for="ch" forName="nameTx" refType="w"/>
          <dgm:constr type="h" for="ch" forName="nameTx" refType="h" fact="0.112"/>
          <dgm:constr type="l" for="ch" forName="nameTx"/>
          <dgm:constr type="t" for="ch" forName="nameTx" refType="b" refFor="ch" refForName="iconSpace"/>
          <dgm:constr type="h" for="ch" forName="txSpace" refType="h" fact="0.015"/>
          <dgm:constr type="w" for="ch" forName="txSpace" refType="w"/>
          <dgm:constr type="l" for="ch" forName="txSpace"/>
          <dgm:constr type="t" for="ch" forName="txSpace" refType="b" refFor="ch" refForName="nameTx"/>
          <dgm:constr type="w" for="ch" forName="desTx" refType="w"/>
          <dgm:constr type="l" for="ch" forName="desTx"/>
          <dgm:constr type="h" for="ch" forName="desTx" refType="h" fact="0.13875"/>
          <dgm:constr type="t" for="ch" forName="desTx" refType="b" refFor="ch" refForName="txSpace"/>
          <dgm:constr type="w" for="ch" forName="bottSpace" refType="w"/>
          <dgm:constr type="h" for="ch" forName="bottSpace" refType="h" fact="0.067"/>
          <dgm:constr type="l" for="ch" forName="bottSpace"/>
          <dgm:constr type="t" for="ch" forName="bottSpace" refType="b" refFor="ch" refForName="desTx"/>
        </dgm:constrLst>
        <dgm:ruleLst>
          <dgm:rule type="h" val="INF" fact="NaN" max="NaN"/>
        </dgm:ruleLst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hotoElip" styleLbl="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nameTx" styleLbl="revTx">
          <dgm:varLst>
            <dgm:chMax val="0"/>
            <dgm:chPref val="0"/>
          </dgm:varLst>
          <dgm:alg type="tx">
            <dgm:param type="txAnchorVert" val="t"/>
            <dgm:param type="txAnchorHorzCh" val="ct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HorzCh" val="ct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13"/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13" fact="NaN" max="NaN"/>
            <dgm:rule type="h" val="INF" fact="NaN" max="NaN"/>
          </dgm:ruleLst>
        </dgm:layoutNode>
        <dgm:layoutNode name="bott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 algn="ctr">
          <a:lnSpc>
            <a:spcPct val="100000"/>
          </a:lnSpc>
          <a:defRPr b="1" spc="20">
            <a:latin typeface="+mj-lt"/>
          </a:defRPr>
        </a:lvl1pPr>
        <a:lvl2pPr algn="ctr">
          <a:lnSpc>
            <a:spcPct val="100000"/>
          </a:lnSpc>
          <a:defRPr>
            <a:latin typeface="+mj-lt"/>
          </a:defRPr>
        </a:lvl2pPr>
        <a:lvl3pPr algn="ctr">
          <a:buNone/>
          <a:defRPr i="1">
            <a:latin typeface="+mj-lt"/>
          </a:defRPr>
        </a:lvl3pPr>
        <a:lvl4pPr algn="ctr">
          <a:buNone/>
          <a:defRPr i="1">
            <a:latin typeface="+mj-lt"/>
          </a:defRPr>
        </a:lvl4pPr>
        <a:lvl5pPr algn="ctr">
          <a:buNone/>
          <a:defRPr i="1">
            <a:latin typeface="+mj-lt"/>
          </a:defRPr>
        </a:lvl5pPr>
        <a:lvl6pPr algn="ctr">
          <a:buNone/>
          <a:defRPr i="1">
            <a:latin typeface="+mj-lt"/>
          </a:defRPr>
        </a:lvl6pPr>
        <a:lvl7pPr algn="ctr">
          <a:buNone/>
          <a:defRPr i="1">
            <a:latin typeface="+mj-lt"/>
          </a:defRPr>
        </a:lvl7pPr>
        <a:lvl8pPr algn="ctr">
          <a:buNone/>
          <a:defRPr i="1">
            <a:latin typeface="+mj-lt"/>
          </a:defRPr>
        </a:lvl8pPr>
        <a:lvl9pPr algn="ctr">
          <a:buNone/>
          <a:defRPr i="1">
            <a:latin typeface="+mj-lt"/>
          </a:defRPr>
        </a:lvl9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svg>
</file>

<file path=ppt/media/image13.jp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jpg>
</file>

<file path=ppt/media/image5.jpe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2/19/23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1352" y="1769269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531352" y="2593181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anchor="b"/>
          <a:lstStyle>
            <a:lvl1pPr algn="l">
              <a:defRPr sz="5400" b="0" i="0" cap="none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Graphic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0" y="3127248"/>
            <a:ext cx="5276088" cy="1124712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594360"/>
            <a:ext cx="6272784" cy="2843784"/>
          </a:xfrm>
        </p:spPr>
        <p:txBody>
          <a:bodyPr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aphic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1" name="Graphic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2936" y="3127248"/>
            <a:ext cx="5833872" cy="3118104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anchor="b"/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040"/>
            <a:ext cx="9144000" cy="2340864"/>
          </a:xfrm>
        </p:spPr>
        <p:txBody>
          <a:bodyPr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Graphic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Graphic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Graphic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3236976"/>
          </a:xfrm>
        </p:spPr>
        <p:txBody>
          <a:bodyPr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825625"/>
            <a:ext cx="1077163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752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4848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rofile/Siddeeq-Ameen-2/publication/352181755_Attack_and_Anomaly_Detection_in_IoT_Networks_using_Machine_Learning_Techniques_A_Review/links/60cb876f92851ca3acaa8fc4/Attack-and-Anomaly-Detection-in-IoT-Networks-using-Machine-Learning-Techniques-A-Review.pdf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sciencedirect.com/science/article/pii/S2542660522001378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cloudstor.aarnet.edu.au/plus/index.php/s/2DhnLGDdEECo4ys?path=%2FUNSW-NB15%20-%20CSV%20Files" TargetMode="External"/><Relationship Id="rId5" Type="http://schemas.openxmlformats.org/officeDocument/2006/relationships/hyperlink" Target="https://github.com/noahweiss890/IoT_Anomaly_Detection" TargetMode="Externa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spc="400" dirty="0">
                <a:solidFill>
                  <a:schemeClr val="bg1"/>
                </a:solidFill>
              </a:rPr>
              <a:t>IoT </a:t>
            </a:r>
            <a:br>
              <a:rPr lang="en-US" sz="5400" spc="400" dirty="0">
                <a:solidFill>
                  <a:schemeClr val="bg1"/>
                </a:solidFill>
              </a:rPr>
            </a:br>
            <a:r>
              <a:rPr lang="en-US" sz="5400" spc="400" dirty="0">
                <a:solidFill>
                  <a:schemeClr val="bg1"/>
                </a:solidFill>
              </a:rPr>
              <a:t>anomaly detection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3562" y="4471988"/>
            <a:ext cx="5091493" cy="1425892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 err="1">
                <a:solidFill>
                  <a:schemeClr val="bg1"/>
                </a:solidFill>
              </a:rPr>
              <a:t>Rashi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Pachino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dirty="0"/>
              <a:t>Noah Weiss</a:t>
            </a:r>
          </a:p>
          <a:p>
            <a:r>
              <a:rPr lang="en-US" sz="2000" dirty="0" err="1">
                <a:solidFill>
                  <a:schemeClr val="bg1"/>
                </a:solidFill>
              </a:rPr>
              <a:t>Github</a:t>
            </a:r>
            <a:r>
              <a:rPr lang="en-US" sz="2000" dirty="0">
                <a:solidFill>
                  <a:schemeClr val="bg1"/>
                </a:solidFill>
              </a:rPr>
              <a:t>:</a:t>
            </a:r>
          </a:p>
          <a:p>
            <a:r>
              <a:rPr lang="en-US" dirty="0"/>
              <a:t>Dataset: </a:t>
            </a:r>
            <a:endParaRPr lang="en-US" sz="20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Model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Final Project 2023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dirty="0">
                <a:latin typeface="Abadi MT Condensed Light" panose="020B0306030101010103" pitchFamily="34" charset="77"/>
              </a:rPr>
              <a:t> </a:t>
            </a:r>
            <a:r>
              <a:rPr lang="en-US" sz="1800" dirty="0">
                <a:latin typeface="Abadi MT Condensed Light" panose="020B0306030101010103" pitchFamily="34" charset="77"/>
              </a:rPr>
              <a:t>Label Encoder to encode data as numerical features</a:t>
            </a:r>
            <a:endParaRPr lang="en-US" sz="1800" dirty="0">
              <a:effectLst/>
              <a:latin typeface="Abadi MT Condensed Light" panose="020B0306030101010103" pitchFamily="34" charset="77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US" sz="1800" dirty="0">
                <a:effectLst/>
                <a:latin typeface="Abadi MT Condensed Light" panose="020B0306030101010103" pitchFamily="34" charset="77"/>
              </a:rPr>
              <a:t>Autoencoder Preprocessor to lower dimension space </a:t>
            </a:r>
            <a:endParaRPr lang="en-US" dirty="0"/>
          </a:p>
          <a:p>
            <a:pPr marL="342900" indent="-342900">
              <a:buFont typeface="Wingdings" pitchFamily="2" charset="2"/>
              <a:buChar char="q"/>
            </a:pPr>
            <a:r>
              <a:rPr lang="en-US" dirty="0"/>
              <a:t> </a:t>
            </a:r>
            <a:r>
              <a:rPr lang="en-US" sz="1800" dirty="0">
                <a:effectLst/>
                <a:latin typeface="Abadi MT Condensed Light" panose="020B0306030101010103" pitchFamily="34" charset="77"/>
              </a:rPr>
              <a:t>Random Forest, </a:t>
            </a:r>
            <a:r>
              <a:rPr lang="en-US" sz="1800" dirty="0" err="1">
                <a:effectLst/>
                <a:latin typeface="Abadi MT Condensed Light" panose="020B0306030101010103" pitchFamily="34" charset="77"/>
              </a:rPr>
              <a:t>XGBoost</a:t>
            </a:r>
            <a:r>
              <a:rPr lang="en-US" sz="1800" dirty="0">
                <a:effectLst/>
                <a:latin typeface="Abadi MT Condensed Light" panose="020B0306030101010103" pitchFamily="34" charset="77"/>
              </a:rPr>
              <a:t> and KNN Classifiers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sz="1800" dirty="0">
                <a:latin typeface="Abadi MT Condensed Light" panose="020B0306030101010103" pitchFamily="34" charset="77"/>
              </a:rPr>
              <a:t> Voting Algorithm between the three</a:t>
            </a:r>
            <a:endParaRPr lang="en-US" dirty="0">
              <a:latin typeface="Abadi MT Condensed Light" panose="020B0306030101010103" pitchFamily="34" charset="77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1094" r="21094"/>
          <a:stretch/>
        </p:blipFill>
        <p:spPr/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63403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07408D-C98D-6523-51D6-0AB5B27B4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DB53F-01AA-8246-4E0C-43B91B17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64BA109D-246F-03D5-3574-30C9D860E7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613" b="23333"/>
          <a:stretch/>
        </p:blipFill>
        <p:spPr>
          <a:xfrm>
            <a:off x="2884398" y="1098550"/>
            <a:ext cx="535949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7877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42680-85EA-A163-C2A8-A44E04E01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Confusion Matrix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8D733941-BD85-A9CF-CE94-39062B2298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0141864"/>
              </p:ext>
            </p:extLst>
          </p:nvPr>
        </p:nvGraphicFramePr>
        <p:xfrm>
          <a:off x="838200" y="2872740"/>
          <a:ext cx="105156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116717861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53907903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3778131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Predicted Normal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Predicted Malicious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1631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Normal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10443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726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735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Malicious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138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23762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925815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C6AB31-DCFF-A1DB-48CF-B24804041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2123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Results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ECDE54D-4BD2-4764-A36A-8487DB61E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t>13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pic>
        <p:nvPicPr>
          <p:cNvPr id="8" name="Content Placeholder 7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244D2E1D-496B-C574-7200-4548FAE2E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4148" y="2174080"/>
            <a:ext cx="7383703" cy="2875758"/>
          </a:xfrm>
        </p:spPr>
      </p:pic>
    </p:spTree>
    <p:extLst>
      <p:ext uri="{BB962C8B-B14F-4D97-AF65-F5344CB8AC3E}">
        <p14:creationId xmlns:p14="http://schemas.microsoft.com/office/powerpoint/2010/main" val="2778276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328" y="1306449"/>
            <a:ext cx="7159751" cy="1179576"/>
          </a:xfrm>
        </p:spPr>
        <p:txBody>
          <a:bodyPr>
            <a:normAutofit fontScale="90000"/>
          </a:bodyPr>
          <a:lstStyle/>
          <a:p>
            <a:r>
              <a:rPr lang="en-US" dirty="0"/>
              <a:t>Prior Work Comparison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Final Project 2023</a:t>
            </a:r>
          </a:p>
        </p:txBody>
      </p: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02398F1B-0612-A490-FE85-E171383454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9844074"/>
              </p:ext>
            </p:extLst>
          </p:nvPr>
        </p:nvGraphicFramePr>
        <p:xfrm>
          <a:off x="242887" y="2825750"/>
          <a:ext cx="7600951" cy="284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1651">
                  <a:extLst>
                    <a:ext uri="{9D8B030D-6E8A-4147-A177-3AD203B41FA5}">
                      <a16:colId xmlns:a16="http://schemas.microsoft.com/office/drawing/2014/main" val="2163337247"/>
                    </a:ext>
                  </a:extLst>
                </a:gridCol>
                <a:gridCol w="1200150">
                  <a:extLst>
                    <a:ext uri="{9D8B030D-6E8A-4147-A177-3AD203B41FA5}">
                      <a16:colId xmlns:a16="http://schemas.microsoft.com/office/drawing/2014/main" val="3250628152"/>
                    </a:ext>
                  </a:extLst>
                </a:gridCol>
                <a:gridCol w="1557337">
                  <a:extLst>
                    <a:ext uri="{9D8B030D-6E8A-4147-A177-3AD203B41FA5}">
                      <a16:colId xmlns:a16="http://schemas.microsoft.com/office/drawing/2014/main" val="178165314"/>
                    </a:ext>
                  </a:extLst>
                </a:gridCol>
                <a:gridCol w="1551623">
                  <a:extLst>
                    <a:ext uri="{9D8B030D-6E8A-4147-A177-3AD203B41FA5}">
                      <a16:colId xmlns:a16="http://schemas.microsoft.com/office/drawing/2014/main" val="649040825"/>
                    </a:ext>
                  </a:extLst>
                </a:gridCol>
                <a:gridCol w="1520190">
                  <a:extLst>
                    <a:ext uri="{9D8B030D-6E8A-4147-A177-3AD203B41FA5}">
                      <a16:colId xmlns:a16="http://schemas.microsoft.com/office/drawing/2014/main" val="24629141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F1-Score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567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Our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1878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effectLst/>
                        </a:rPr>
                        <a:t>Voting of RF, KNN, Naïve Bayes</a:t>
                      </a:r>
                    </a:p>
                    <a:p>
                      <a:pPr algn="ctr"/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99.5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Was not mentioned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L" dirty="0"/>
                        <a:t>Was not mentioned</a:t>
                      </a:r>
                    </a:p>
                    <a:p>
                      <a:pPr algn="ctr"/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Was not mentioned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540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DNN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L" dirty="0"/>
                        <a:t>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L" dirty="0"/>
                        <a:t>Was not mentioned</a:t>
                      </a:r>
                    </a:p>
                    <a:p>
                      <a:pPr algn="ctr"/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L" dirty="0"/>
                        <a:t>Was not menntioned</a:t>
                      </a:r>
                    </a:p>
                    <a:p>
                      <a:pPr algn="ctr"/>
                      <a:endParaRPr lang="en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L" dirty="0"/>
                        <a:t>Was not mentioned</a:t>
                      </a:r>
                    </a:p>
                    <a:p>
                      <a:pPr algn="ctr"/>
                      <a:endParaRPr lang="en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7322885"/>
                  </a:ext>
                </a:extLst>
              </a:tr>
            </a:tbl>
          </a:graphicData>
        </a:graphic>
      </p:graphicFrame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3750" r="23750"/>
          <a:stretch/>
        </p:blipFill>
        <p:spPr>
          <a:xfrm>
            <a:off x="7964423" y="1665520"/>
            <a:ext cx="3754501" cy="3754508"/>
          </a:xfr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411627-8FA4-A122-57A1-46565B509B9D}"/>
              </a:ext>
            </a:extLst>
          </p:cNvPr>
          <p:cNvSpPr txBox="1"/>
          <p:nvPr/>
        </p:nvSpPr>
        <p:spPr>
          <a:xfrm>
            <a:off x="356328" y="5573839"/>
            <a:ext cx="79944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L" dirty="0"/>
              <a:t>References: </a:t>
            </a:r>
          </a:p>
          <a:p>
            <a:r>
              <a:rPr lang="en-IL" dirty="0"/>
              <a:t>1. </a:t>
            </a:r>
            <a:r>
              <a:rPr lang="en-IL" dirty="0">
                <a:hlinkClick r:id="rId3"/>
              </a:rPr>
              <a:t>Link</a:t>
            </a:r>
            <a:endParaRPr lang="en-IL" dirty="0"/>
          </a:p>
          <a:p>
            <a:r>
              <a:rPr lang="en-IL" dirty="0"/>
              <a:t>2. </a:t>
            </a:r>
            <a:r>
              <a:rPr lang="en-US" dirty="0">
                <a:hlinkClick r:id="rId4"/>
              </a:rPr>
              <a:t>https://www.sciencedirect.com/science/article/pii/S2542660522001378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8902265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58B3569-73B2-4D05-8E95-886A6EE17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1598246"/>
            <a:ext cx="4412419" cy="3626217"/>
          </a:xfrm>
        </p:spPr>
        <p:txBody>
          <a:bodyPr anchor="t">
            <a:normAutofit/>
          </a:bodyPr>
          <a:lstStyle/>
          <a:p>
            <a:pPr algn="r"/>
            <a:r>
              <a:rPr lang="en-US" sz="8000" b="1" cap="all" spc="400" dirty="0">
                <a:latin typeface="+mn-lt"/>
              </a:rPr>
              <a:t>Demo</a:t>
            </a:r>
            <a:endParaRPr lang="en-US" sz="8000" dirty="0"/>
          </a:p>
        </p:txBody>
      </p:sp>
      <p:sp>
        <p:nvSpPr>
          <p:cNvPr id="12" name="Graphic 17">
            <a:extLst>
              <a:ext uri="{FF2B5EF4-FFF2-40B4-BE49-F238E27FC236}">
                <a16:creationId xmlns:a16="http://schemas.microsoft.com/office/drawing/2014/main" id="{B71758F4-3F46-45DA-8AC5-4E508DA08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12034" y="1267063"/>
            <a:ext cx="139037" cy="139039"/>
          </a:xfrm>
          <a:custGeom>
            <a:avLst/>
            <a:gdLst>
              <a:gd name="connsiteX0" fmla="*/ 129600 w 139037"/>
              <a:gd name="connsiteY0" fmla="*/ 60082 h 139039"/>
              <a:gd name="connsiteX1" fmla="*/ 78955 w 139037"/>
              <a:gd name="connsiteY1" fmla="*/ 60082 h 139039"/>
              <a:gd name="connsiteX2" fmla="*/ 78955 w 139037"/>
              <a:gd name="connsiteY2" fmla="*/ 9437 h 139039"/>
              <a:gd name="connsiteX3" fmla="*/ 69519 w 139037"/>
              <a:gd name="connsiteY3" fmla="*/ 0 h 139039"/>
              <a:gd name="connsiteX4" fmla="*/ 60082 w 139037"/>
              <a:gd name="connsiteY4" fmla="*/ 9437 h 139039"/>
              <a:gd name="connsiteX5" fmla="*/ 60082 w 139037"/>
              <a:gd name="connsiteY5" fmla="*/ 60082 h 139039"/>
              <a:gd name="connsiteX6" fmla="*/ 9437 w 139037"/>
              <a:gd name="connsiteY6" fmla="*/ 60082 h 139039"/>
              <a:gd name="connsiteX7" fmla="*/ 0 w 139037"/>
              <a:gd name="connsiteY7" fmla="*/ 69520 h 139039"/>
              <a:gd name="connsiteX8" fmla="*/ 9437 w 139037"/>
              <a:gd name="connsiteY8" fmla="*/ 78957 h 139039"/>
              <a:gd name="connsiteX9" fmla="*/ 60082 w 139037"/>
              <a:gd name="connsiteY9" fmla="*/ 78957 h 139039"/>
              <a:gd name="connsiteX10" fmla="*/ 60082 w 139037"/>
              <a:gd name="connsiteY10" fmla="*/ 129602 h 139039"/>
              <a:gd name="connsiteX11" fmla="*/ 69519 w 139037"/>
              <a:gd name="connsiteY11" fmla="*/ 139039 h 139039"/>
              <a:gd name="connsiteX12" fmla="*/ 78955 w 139037"/>
              <a:gd name="connsiteY12" fmla="*/ 129602 h 139039"/>
              <a:gd name="connsiteX13" fmla="*/ 78955 w 139037"/>
              <a:gd name="connsiteY13" fmla="*/ 78957 h 139039"/>
              <a:gd name="connsiteX14" fmla="*/ 129600 w 139037"/>
              <a:gd name="connsiteY14" fmla="*/ 78957 h 139039"/>
              <a:gd name="connsiteX15" fmla="*/ 139037 w 139037"/>
              <a:gd name="connsiteY15" fmla="*/ 69520 h 139039"/>
              <a:gd name="connsiteX16" fmla="*/ 129600 w 139037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7" h="139039">
                <a:moveTo>
                  <a:pt x="129600" y="60082"/>
                </a:moveTo>
                <a:lnTo>
                  <a:pt x="78955" y="60082"/>
                </a:lnTo>
                <a:lnTo>
                  <a:pt x="78955" y="9437"/>
                </a:lnTo>
                <a:cubicBezTo>
                  <a:pt x="78955" y="4225"/>
                  <a:pt x="74730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7" y="139039"/>
                  <a:pt x="69519" y="139039"/>
                </a:cubicBezTo>
                <a:cubicBezTo>
                  <a:pt x="74730" y="139039"/>
                  <a:pt x="78955" y="134814"/>
                  <a:pt x="78955" y="129602"/>
                </a:cubicBezTo>
                <a:lnTo>
                  <a:pt x="78955" y="78957"/>
                </a:lnTo>
                <a:lnTo>
                  <a:pt x="129600" y="78957"/>
                </a:lnTo>
                <a:cubicBezTo>
                  <a:pt x="134812" y="78957"/>
                  <a:pt x="139037" y="74731"/>
                  <a:pt x="139037" y="69520"/>
                </a:cubicBezTo>
                <a:cubicBezTo>
                  <a:pt x="139037" y="64308"/>
                  <a:pt x="134812" y="60082"/>
                  <a:pt x="129600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47322" y="1589368"/>
            <a:ext cx="0" cy="5259754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phic 6" descr="Play">
            <a:extLst>
              <a:ext uri="{FF2B5EF4-FFF2-40B4-BE49-F238E27FC236}">
                <a16:creationId xmlns:a16="http://schemas.microsoft.com/office/drawing/2014/main" id="{826D3692-8454-80B9-9DF9-C51B05BC43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80106" y="1598246"/>
            <a:ext cx="4783504" cy="4783504"/>
          </a:xfrm>
          <a:prstGeom prst="rect">
            <a:avLst/>
          </a:prstGeom>
        </p:spPr>
      </p:pic>
      <p:sp>
        <p:nvSpPr>
          <p:cNvPr id="16" name="Graphic 21">
            <a:extLst>
              <a:ext uri="{FF2B5EF4-FFF2-40B4-BE49-F238E27FC236}">
                <a16:creationId xmlns:a16="http://schemas.microsoft.com/office/drawing/2014/main" id="{8D61482F-F3C5-4D66-8C5D-C6BBE3E12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52801" y="1659316"/>
            <a:ext cx="127713" cy="127714"/>
          </a:xfrm>
          <a:custGeom>
            <a:avLst/>
            <a:gdLst>
              <a:gd name="connsiteX0" fmla="*/ 63857 w 127713"/>
              <a:gd name="connsiteY0" fmla="*/ 18874 h 127714"/>
              <a:gd name="connsiteX1" fmla="*/ 108839 w 127713"/>
              <a:gd name="connsiteY1" fmla="*/ 63857 h 127714"/>
              <a:gd name="connsiteX2" fmla="*/ 63857 w 127713"/>
              <a:gd name="connsiteY2" fmla="*/ 108840 h 127714"/>
              <a:gd name="connsiteX3" fmla="*/ 18874 w 127713"/>
              <a:gd name="connsiteY3" fmla="*/ 63857 h 127714"/>
              <a:gd name="connsiteX4" fmla="*/ 63857 w 127713"/>
              <a:gd name="connsiteY4" fmla="*/ 18874 h 127714"/>
              <a:gd name="connsiteX5" fmla="*/ 63857 w 127713"/>
              <a:gd name="connsiteY5" fmla="*/ 0 h 127714"/>
              <a:gd name="connsiteX6" fmla="*/ 0 w 127713"/>
              <a:gd name="connsiteY6" fmla="*/ 63857 h 127714"/>
              <a:gd name="connsiteX7" fmla="*/ 63857 w 127713"/>
              <a:gd name="connsiteY7" fmla="*/ 127714 h 127714"/>
              <a:gd name="connsiteX8" fmla="*/ 127713 w 127713"/>
              <a:gd name="connsiteY8" fmla="*/ 63857 h 127714"/>
              <a:gd name="connsiteX9" fmla="*/ 63857 w 127713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4">
                <a:moveTo>
                  <a:pt x="63857" y="18874"/>
                </a:moveTo>
                <a:cubicBezTo>
                  <a:pt x="88700" y="18874"/>
                  <a:pt x="108839" y="39014"/>
                  <a:pt x="108839" y="63857"/>
                </a:cubicBezTo>
                <a:cubicBezTo>
                  <a:pt x="108839" y="88700"/>
                  <a:pt x="88700" y="108840"/>
                  <a:pt x="63857" y="108840"/>
                </a:cubicBezTo>
                <a:cubicBezTo>
                  <a:pt x="39013" y="108840"/>
                  <a:pt x="18874" y="88700"/>
                  <a:pt x="18874" y="63857"/>
                </a:cubicBezTo>
                <a:cubicBezTo>
                  <a:pt x="18898" y="39024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760149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2583" y="501651"/>
            <a:ext cx="4414848" cy="17162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Future Work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6536" r="26536"/>
          <a:stretch/>
        </p:blipFill>
        <p:spPr>
          <a:xfrm>
            <a:off x="279143" y="299509"/>
            <a:ext cx="5221625" cy="6258983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 Attack category detection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 Updated Data (NB-15 is from 2015)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2115" y="1591485"/>
            <a:ext cx="354809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1" i="0" kern="1200" cap="all" spc="100" baseline="0">
                <a:latin typeface="+mn-lt"/>
                <a:ea typeface="+mn-ea"/>
                <a:cs typeface="+mn-cs"/>
              </a:rPr>
              <a:t>Final Project 2023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  <p:cxnSp>
        <p:nvCxnSpPr>
          <p:cNvPr id="22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30157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Final Project 2023</a:t>
            </a:r>
          </a:p>
        </p:txBody>
      </p:sp>
      <p:pic>
        <p:nvPicPr>
          <p:cNvPr id="9" name="Picture Placeholder 8" descr="mountains at sunset">
            <a:extLst>
              <a:ext uri="{FF2B5EF4-FFF2-40B4-BE49-F238E27FC236}">
                <a16:creationId xmlns:a16="http://schemas.microsoft.com/office/drawing/2014/main" id="{C82DA925-978C-48A9-98AD-0653B7A3D2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t="41" b="41"/>
          <a:stretch/>
        </p:blipFill>
        <p:spPr/>
      </p:pic>
      <p:pic>
        <p:nvPicPr>
          <p:cNvPr id="11" name="Picture Placeholder 10" descr="mountains at sunset">
            <a:extLst>
              <a:ext uri="{FF2B5EF4-FFF2-40B4-BE49-F238E27FC236}">
                <a16:creationId xmlns:a16="http://schemas.microsoft.com/office/drawing/2014/main" id="{E63B7C3F-04A4-43F6-881D-FA11061CBAF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t="347" b="347"/>
          <a:stretch/>
        </p:blipFill>
        <p:spPr/>
      </p:pic>
      <p:pic>
        <p:nvPicPr>
          <p:cNvPr id="15" name="Picture Placeholder 14" descr="mountains under near dusk sky">
            <a:extLst>
              <a:ext uri="{FF2B5EF4-FFF2-40B4-BE49-F238E27FC236}">
                <a16:creationId xmlns:a16="http://schemas.microsoft.com/office/drawing/2014/main" id="{3D15FDC1-74B5-4FD8-BD17-0E2502C411A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/>
          <a:srcRect l="16" r="16"/>
          <a:stretch/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2AF1107-8D35-4E35-93C7-D3640946F7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Rashi</a:t>
            </a:r>
            <a:r>
              <a:rPr lang="en-US" dirty="0"/>
              <a:t> </a:t>
            </a:r>
            <a:r>
              <a:rPr lang="en-US" dirty="0" err="1"/>
              <a:t>Pachino</a:t>
            </a:r>
            <a:endParaRPr lang="en-US" dirty="0"/>
          </a:p>
          <a:p>
            <a:r>
              <a:rPr lang="en-US" dirty="0"/>
              <a:t>Noah Weiss</a:t>
            </a:r>
          </a:p>
          <a:p>
            <a:r>
              <a:rPr lang="en-US" dirty="0" err="1">
                <a:hlinkClick r:id="rId5"/>
              </a:rPr>
              <a:t>Github</a:t>
            </a:r>
            <a:r>
              <a:rPr lang="en-US" dirty="0"/>
              <a:t>: </a:t>
            </a:r>
          </a:p>
          <a:p>
            <a:r>
              <a:rPr lang="en-US" dirty="0">
                <a:hlinkClick r:id="rId6"/>
              </a:rPr>
              <a:t>Dataset:</a:t>
            </a:r>
            <a:r>
              <a:rPr lang="en-US" dirty="0"/>
              <a:t>   </a:t>
            </a:r>
          </a:p>
          <a:p>
            <a:endParaRPr lang="en-US" dirty="0"/>
          </a:p>
        </p:txBody>
      </p:sp>
      <p:pic>
        <p:nvPicPr>
          <p:cNvPr id="13" name="Picture Placeholder 12" descr="mountains under the night sky just before dawn">
            <a:extLst>
              <a:ext uri="{FF2B5EF4-FFF2-40B4-BE49-F238E27FC236}">
                <a16:creationId xmlns:a16="http://schemas.microsoft.com/office/drawing/2014/main" id="{E02C4914-F076-4415-9C5D-A9BDB6CC61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7"/>
          <a:srcRect t="108" b="108"/>
          <a:stretch/>
        </p:blipFill>
        <p:spPr/>
      </p:pic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287FE-1EFA-4C15-BFDD-1EE3F2D37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B7C214-9C4B-410D-816A-6B3C8059C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Final Project 2023</a:t>
            </a:r>
          </a:p>
        </p:txBody>
      </p:sp>
      <p:graphicFrame>
        <p:nvGraphicFramePr>
          <p:cNvPr id="7" name="Content Placeholder 2" descr="Team SmartArt graphic">
            <a:extLst>
              <a:ext uri="{FF2B5EF4-FFF2-40B4-BE49-F238E27FC236}">
                <a16:creationId xmlns:a16="http://schemas.microsoft.com/office/drawing/2014/main" id="{03C6056F-38E4-47B4-87B7-F1F7D129B6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1927508"/>
              </p:ext>
            </p:extLst>
          </p:nvPr>
        </p:nvGraphicFramePr>
        <p:xfrm>
          <a:off x="576263" y="1825625"/>
          <a:ext cx="10771187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E31DF2-0419-4016-924C-21929AC1E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02867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DE74E9-AA78-46C1-845A-0B72FA8AF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  <a:p>
            <a:r>
              <a:rPr lang="en-US" dirty="0"/>
              <a:t>Prior Work</a:t>
            </a:r>
          </a:p>
          <a:p>
            <a:r>
              <a:rPr lang="en-US" dirty="0"/>
              <a:t>The Dataset</a:t>
            </a:r>
          </a:p>
          <a:p>
            <a:r>
              <a:rPr lang="en-US" dirty="0"/>
              <a:t>Our Model</a:t>
            </a:r>
          </a:p>
          <a:p>
            <a:r>
              <a:rPr lang="en-US" dirty="0"/>
              <a:t>Results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642631A-6ABE-41EA-A308-9CF1230F142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1366431" y="2530058"/>
            <a:ext cx="5574696" cy="4022985"/>
          </a:xfr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EDFC2F-FF0A-4EC9-A0BB-0AA2B1E6B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Final project 2023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Final Project 2023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q"/>
            </a:pPr>
            <a:r>
              <a:rPr lang="en-US" dirty="0">
                <a:latin typeface="Abadi MT Condensed Light" panose="020B0306030101010103" pitchFamily="34" charset="77"/>
              </a:rPr>
              <a:t> </a:t>
            </a:r>
            <a:r>
              <a:rPr lang="en-US" sz="1800" dirty="0">
                <a:effectLst/>
                <a:latin typeface="Abadi MT Condensed Light" panose="020B0306030101010103" pitchFamily="34" charset="77"/>
              </a:rPr>
              <a:t>The Internet of Things (IoT) - budding network of interconnected physical devices, home appliances, vehicles and even people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sz="1800" dirty="0">
                <a:effectLst/>
                <a:latin typeface="Abadi MT Condensed Light" panose="020B0306030101010103" pitchFamily="34" charset="77"/>
              </a:rPr>
              <a:t>Each ‘thing’ is provided with unique identifiers and do not require human-to-human or human- to-computer interaction to transfer data. </a:t>
            </a:r>
          </a:p>
          <a:p>
            <a:pPr marL="342900" indent="-342900">
              <a:buFont typeface="Wingdings" pitchFamily="2" charset="2"/>
              <a:buChar char="q"/>
            </a:pPr>
            <a:r>
              <a:rPr lang="en-US" sz="1800" dirty="0">
                <a:latin typeface="Abadi MT Condensed Light" panose="020B0306030101010103" pitchFamily="34" charset="77"/>
              </a:rPr>
              <a:t>I</a:t>
            </a:r>
            <a:r>
              <a:rPr lang="en-US" sz="1800" dirty="0">
                <a:effectLst/>
                <a:latin typeface="Abadi MT Condensed Light" panose="020B0306030101010103" pitchFamily="34" charset="77"/>
              </a:rPr>
              <a:t>ntegration between the physical world and communication networks and its application in the environment we live in </a:t>
            </a:r>
            <a:endParaRPr lang="en-US" dirty="0">
              <a:latin typeface="Abadi MT Condensed Light" panose="020B0306030101010103" pitchFamily="34" charset="77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US" sz="1800" dirty="0">
                <a:effectLst/>
                <a:latin typeface="Abadi MT Condensed Light" panose="020B0306030101010103" pitchFamily="34" charset="77"/>
              </a:rPr>
              <a:t>ML strategies for IoT protection have advanced considerably in recent years </a:t>
            </a:r>
            <a:endParaRPr lang="en-US" dirty="0">
              <a:latin typeface="Abadi MT Condensed Light" panose="020B0306030101010103" pitchFamily="34" charset="77"/>
            </a:endParaRPr>
          </a:p>
          <a:p>
            <a:pPr marL="342900" indent="-342900">
              <a:buFont typeface="Wingdings" pitchFamily="2" charset="2"/>
              <a:buChar char="q"/>
            </a:pP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6667" r="16667"/>
          <a:stretch/>
        </p:blipFill>
        <p:spPr/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2583" y="501651"/>
            <a:ext cx="4414848" cy="17162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Prior Work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25038" r="31164" b="1"/>
          <a:stretch/>
        </p:blipFill>
        <p:spPr>
          <a:xfrm>
            <a:off x="279143" y="299509"/>
            <a:ext cx="5221625" cy="6258983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 Assembled Supervised - </a:t>
            </a:r>
            <a:r>
              <a:rPr lang="en-US" sz="1800" dirty="0">
                <a:effectLst/>
              </a:rPr>
              <a:t>Random Forest (RN), K-Nearest-Neighbors (KNN), and Naïve Bayes - Al-</a:t>
            </a:r>
            <a:r>
              <a:rPr lang="en-US" sz="1800" dirty="0" err="1">
                <a:effectLst/>
              </a:rPr>
              <a:t>Akhras</a:t>
            </a:r>
            <a:r>
              <a:rPr lang="en-US" sz="1800" dirty="0">
                <a:effectLst/>
              </a:rPr>
              <a:t> et al. </a:t>
            </a:r>
          </a:p>
          <a:p>
            <a:pPr marL="571500" lvl="1"/>
            <a:r>
              <a:rPr lang="en-US" dirty="0"/>
              <a:t> </a:t>
            </a:r>
            <a:r>
              <a:rPr lang="en-US" dirty="0">
                <a:effectLst/>
              </a:rPr>
              <a:t>UNSW-NB15 dataset </a:t>
            </a:r>
          </a:p>
          <a:p>
            <a:pPr marL="571500" lvl="1"/>
            <a:r>
              <a:rPr lang="en-US" dirty="0"/>
              <a:t> 100% accuracy</a:t>
            </a:r>
          </a:p>
          <a:p>
            <a:pPr marL="342900" indent="-2286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</a:rPr>
              <a:t>  Unsupervised - </a:t>
            </a:r>
            <a:r>
              <a:rPr lang="en-US" sz="1800" dirty="0" err="1">
                <a:effectLst/>
              </a:rPr>
              <a:t>Abusitta</a:t>
            </a:r>
            <a:r>
              <a:rPr lang="en-US" sz="1800" dirty="0">
                <a:effectLst/>
              </a:rPr>
              <a:t> Neural Network (DNN) - Apostol et al. </a:t>
            </a:r>
          </a:p>
          <a:p>
            <a:pPr marL="571500" lvl="1"/>
            <a:r>
              <a:rPr lang="en-US" dirty="0"/>
              <a:t>DS2OS traffic traces dataset</a:t>
            </a:r>
          </a:p>
          <a:p>
            <a:pPr marL="571500" lvl="1"/>
            <a:r>
              <a:rPr lang="en-US" dirty="0"/>
              <a:t>94.6 % accuracy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2115" y="1591485"/>
            <a:ext cx="354809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1" i="0" kern="1200" cap="all" spc="100" baseline="0">
                <a:latin typeface="+mn-lt"/>
                <a:ea typeface="+mn-ea"/>
                <a:cs typeface="+mn-cs"/>
              </a:rPr>
              <a:t>Final Project 2023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cxnSp>
        <p:nvCxnSpPr>
          <p:cNvPr id="22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83656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cap="all" spc="400" dirty="0">
                <a:solidFill>
                  <a:schemeClr val="bg1"/>
                </a:solidFill>
                <a:latin typeface="+mn-lt"/>
              </a:rPr>
              <a:t>The dataset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408798-0DB3-46BF-880E-7BB904D70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UNSW-NB15</a:t>
            </a:r>
          </a:p>
        </p:txBody>
      </p:sp>
    </p:spTree>
    <p:extLst>
      <p:ext uri="{BB962C8B-B14F-4D97-AF65-F5344CB8AC3E}">
        <p14:creationId xmlns:p14="http://schemas.microsoft.com/office/powerpoint/2010/main" val="222788251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CDA59-55A0-4EA5-B3E4-646D1D3B4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The Dataset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E9CB6C-6FF8-4B8C-9B41-2DDD39B25D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60736" y="1690688"/>
            <a:ext cx="4549775" cy="4438650"/>
          </a:xfrm>
        </p:spPr>
        <p:txBody>
          <a:bodyPr>
            <a:normAutofit lnSpcReduction="10000"/>
          </a:bodyPr>
          <a:lstStyle/>
          <a:p>
            <a:r>
              <a:rPr lang="en-US" sz="2000" dirty="0" err="1"/>
              <a:t>Tcpdump</a:t>
            </a:r>
            <a:r>
              <a:rPr lang="en-US" sz="2000" dirty="0"/>
              <a:t> tool used to </a:t>
            </a:r>
            <a:r>
              <a:rPr lang="en-US" dirty="0"/>
              <a:t>capture 100 GB of raw traffic (</a:t>
            </a:r>
            <a:r>
              <a:rPr lang="en-US" dirty="0" err="1"/>
              <a:t>Pcap</a:t>
            </a:r>
            <a:r>
              <a:rPr lang="en-US" dirty="0"/>
              <a:t> files)</a:t>
            </a:r>
          </a:p>
          <a:p>
            <a:r>
              <a:rPr lang="en-US" sz="2000" dirty="0"/>
              <a:t>12 algorithms used to form 49 features</a:t>
            </a:r>
          </a:p>
          <a:p>
            <a:r>
              <a:rPr lang="en-US" sz="2000" dirty="0"/>
              <a:t> Features include</a:t>
            </a:r>
          </a:p>
          <a:p>
            <a:pPr lvl="1"/>
            <a:r>
              <a:rPr lang="en-US" dirty="0"/>
              <a:t>Source and destination IP addresses</a:t>
            </a:r>
          </a:p>
          <a:p>
            <a:pPr lvl="1"/>
            <a:r>
              <a:rPr lang="en-US" dirty="0"/>
              <a:t>Source packets retransmitted or dropped</a:t>
            </a:r>
          </a:p>
          <a:p>
            <a:pPr lvl="1"/>
            <a:r>
              <a:rPr lang="en-US" dirty="0"/>
              <a:t>Destination packets retransmitted or dropped</a:t>
            </a:r>
          </a:p>
          <a:p>
            <a:pPr lvl="1"/>
            <a:r>
              <a:rPr lang="en-US" dirty="0"/>
              <a:t>Transaction protocol </a:t>
            </a:r>
          </a:p>
          <a:p>
            <a:pPr lvl="1"/>
            <a:r>
              <a:rPr lang="en-US" dirty="0"/>
              <a:t>Etc.</a:t>
            </a:r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74CB9D-E60B-4C8A-B4E7-23BC1D9FA6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0030" y="1690688"/>
            <a:ext cx="4572182" cy="3684588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175,341 records</a:t>
            </a:r>
          </a:p>
          <a:p>
            <a:r>
              <a:rPr lang="en-US" sz="2000" dirty="0"/>
              <a:t> 80% training, 20% testing</a:t>
            </a:r>
          </a:p>
          <a:p>
            <a:r>
              <a:rPr lang="en-US" sz="2000" dirty="0"/>
              <a:t>9 types of attacks :</a:t>
            </a:r>
          </a:p>
          <a:p>
            <a:pPr lvl="1"/>
            <a:r>
              <a:rPr lang="en-US" dirty="0" err="1"/>
              <a:t>Fuzzers</a:t>
            </a:r>
            <a:endParaRPr lang="en-US" dirty="0"/>
          </a:p>
          <a:p>
            <a:pPr lvl="1"/>
            <a:r>
              <a:rPr lang="en-US" dirty="0"/>
              <a:t>Analysis</a:t>
            </a:r>
          </a:p>
          <a:p>
            <a:pPr lvl="1"/>
            <a:r>
              <a:rPr lang="en-US" dirty="0"/>
              <a:t>Backdoors</a:t>
            </a:r>
          </a:p>
          <a:p>
            <a:pPr lvl="1"/>
            <a:r>
              <a:rPr lang="en-US" dirty="0"/>
              <a:t>DoS</a:t>
            </a:r>
          </a:p>
          <a:p>
            <a:pPr lvl="1"/>
            <a:r>
              <a:rPr lang="en-US" dirty="0"/>
              <a:t>Exploits</a:t>
            </a:r>
          </a:p>
          <a:p>
            <a:pPr lvl="1"/>
            <a:r>
              <a:rPr lang="en-US" dirty="0"/>
              <a:t>Generic</a:t>
            </a:r>
          </a:p>
          <a:p>
            <a:pPr lvl="1"/>
            <a:r>
              <a:rPr lang="en-US" dirty="0"/>
              <a:t>Reconnaissance</a:t>
            </a:r>
          </a:p>
          <a:p>
            <a:pPr lvl="1"/>
            <a:r>
              <a:rPr lang="en-US" dirty="0"/>
              <a:t>Shellcode</a:t>
            </a:r>
          </a:p>
          <a:p>
            <a:pPr lvl="1"/>
            <a:r>
              <a:rPr lang="en-US" dirty="0"/>
              <a:t>Worms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3587313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6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6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Dataset Charts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b="1" cap="all" spc="100" smtClean="0">
                <a:solidFill>
                  <a:schemeClr val="accent2"/>
                </a:solidFill>
              </a:rPr>
              <a:t>8</a:t>
            </a:fld>
            <a:endParaRPr lang="en-US" b="1" cap="all" spc="100" dirty="0">
              <a:solidFill>
                <a:schemeClr val="accent2"/>
              </a:solidFill>
            </a:endParaRPr>
          </a:p>
        </p:txBody>
      </p:sp>
      <p:pic>
        <p:nvPicPr>
          <p:cNvPr id="7" name="Content Placeholder 6" descr="Chart, histogram&#10;&#10;Description automatically generated">
            <a:extLst>
              <a:ext uri="{FF2B5EF4-FFF2-40B4-BE49-F238E27FC236}">
                <a16:creationId xmlns:a16="http://schemas.microsoft.com/office/drawing/2014/main" id="{B114DF33-BC39-1A4B-2016-7CB7AE8D93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7263" y="2122725"/>
            <a:ext cx="4614862" cy="3801588"/>
          </a:xfrm>
        </p:spPr>
      </p:pic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6DCFCD99-C2B4-3FCA-5852-5D18DFC42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22725"/>
            <a:ext cx="5674346" cy="380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144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cap="all" spc="400" dirty="0">
                <a:solidFill>
                  <a:schemeClr val="bg1"/>
                </a:solidFill>
                <a:latin typeface="+mn-lt"/>
              </a:rPr>
              <a:t>Our Model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408798-0DB3-46BF-880E-7BB904D70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Autoencoder, Random Forest, KNN, </a:t>
            </a:r>
            <a:r>
              <a:rPr lang="en-US" dirty="0" err="1"/>
              <a:t>XGBoost</a:t>
            </a:r>
            <a:r>
              <a:rPr lang="en-US" dirty="0"/>
              <a:t> Ensemble</a:t>
            </a:r>
          </a:p>
        </p:txBody>
      </p:sp>
    </p:spTree>
    <p:extLst>
      <p:ext uri="{BB962C8B-B14F-4D97-AF65-F5344CB8AC3E}">
        <p14:creationId xmlns:p14="http://schemas.microsoft.com/office/powerpoint/2010/main" val="20010242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Univers" id="{605F9078-86F9-4258-A3E1-F8EFF02AE8CC}" vid="{4848699B-BB01-41E3-9EC4-3D97DFE529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9D08CD0-82A3-4566-9B63-BB91B2D89764}">
  <ds:schemaRefs>
    <ds:schemaRef ds:uri="http://www.w3.org/XML/1998/namespace"/>
    <ds:schemaRef ds:uri="http://purl.org/dc/dcmitype/"/>
    <ds:schemaRef ds:uri="http://schemas.microsoft.com/office/2006/metadata/properties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16c05727-aa75-4e4a-9b5f-8a80a1165891"/>
    <ds:schemaRef ds:uri="http://purl.org/dc/terms/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1F1B1B8-5A9B-4E1F-8C4E-7AAE2CCA061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979E8A1-055A-4751-97E9-E6B1F9E21214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TM89338750</Template>
  <TotalTime>0</TotalTime>
  <Words>411</Words>
  <Application>Microsoft Macintosh PowerPoint</Application>
  <PresentationFormat>Widescreen</PresentationFormat>
  <Paragraphs>122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Abadi MT Condensed Light</vt:lpstr>
      <vt:lpstr>Arial</vt:lpstr>
      <vt:lpstr>Calibri</vt:lpstr>
      <vt:lpstr>Univers</vt:lpstr>
      <vt:lpstr>Wingdings</vt:lpstr>
      <vt:lpstr>GradientUnivers</vt:lpstr>
      <vt:lpstr>IoT  anomaly detection</vt:lpstr>
      <vt:lpstr>Team</vt:lpstr>
      <vt:lpstr>Agenda</vt:lpstr>
      <vt:lpstr>Background</vt:lpstr>
      <vt:lpstr>Prior Work</vt:lpstr>
      <vt:lpstr>The dataset</vt:lpstr>
      <vt:lpstr>The Dataset</vt:lpstr>
      <vt:lpstr>Dataset Charts</vt:lpstr>
      <vt:lpstr>Our Model</vt:lpstr>
      <vt:lpstr>Our Model</vt:lpstr>
      <vt:lpstr>PowerPoint Presentation</vt:lpstr>
      <vt:lpstr>Confusion Matrix</vt:lpstr>
      <vt:lpstr>Results</vt:lpstr>
      <vt:lpstr>Prior Work Comparison</vt:lpstr>
      <vt:lpstr>Demo</vt:lpstr>
      <vt:lpstr>Future Work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2020-09-01T22:58:10Z</dcterms:created>
  <dcterms:modified xsi:type="dcterms:W3CDTF">2023-02-25T18:46:34Z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